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76F6FF-FD31-2C49-B703-7B8862292DE5}">
          <p14:sldIdLst>
            <p14:sldId id="256"/>
            <p14:sldId id="257"/>
            <p14:sldId id="258"/>
            <p14:sldId id="259"/>
            <p14:sldId id="260"/>
          </p14:sldIdLst>
        </p14:section>
        <p14:section name="Untitled Section" id="{8796D5D6-41F0-244A-9ABD-F00969D7E5E3}">
          <p14:sldIdLst>
            <p14:sldId id="261"/>
            <p14:sldId id="262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64C3"/>
    <a:srgbClr val="0065F0"/>
    <a:srgbClr val="D81E1C"/>
    <a:srgbClr val="B35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4569"/>
    <p:restoredTop sz="94662"/>
  </p:normalViewPr>
  <p:slideViewPr>
    <p:cSldViewPr snapToGrid="0" snapToObjects="1">
      <p:cViewPr>
        <p:scale>
          <a:sx n="139" d="100"/>
          <a:sy n="139" d="100"/>
        </p:scale>
        <p:origin x="1128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12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64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59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9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2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4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77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5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424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3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8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90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 104"/>
          <p:cNvSpPr/>
          <p:nvPr/>
        </p:nvSpPr>
        <p:spPr>
          <a:xfrm>
            <a:off x="2657748" y="644770"/>
            <a:ext cx="6934049" cy="2969287"/>
          </a:xfrm>
          <a:custGeom>
            <a:avLst/>
            <a:gdLst>
              <a:gd name="connsiteX0" fmla="*/ 2554514 w 6981371"/>
              <a:gd name="connsiteY0" fmla="*/ 29028 h 2960914"/>
              <a:gd name="connsiteX1" fmla="*/ 435429 w 6981371"/>
              <a:gd name="connsiteY1" fmla="*/ 566057 h 2960914"/>
              <a:gd name="connsiteX2" fmla="*/ 0 w 6981371"/>
              <a:gd name="connsiteY2" fmla="*/ 1088571 h 2960914"/>
              <a:gd name="connsiteX3" fmla="*/ 0 w 6981371"/>
              <a:gd name="connsiteY3" fmla="*/ 2685143 h 2960914"/>
              <a:gd name="connsiteX4" fmla="*/ 2525486 w 6981371"/>
              <a:gd name="connsiteY4" fmla="*/ 2685143 h 2960914"/>
              <a:gd name="connsiteX5" fmla="*/ 2525486 w 6981371"/>
              <a:gd name="connsiteY5" fmla="*/ 2960914 h 2960914"/>
              <a:gd name="connsiteX6" fmla="*/ 3251200 w 6981371"/>
              <a:gd name="connsiteY6" fmla="*/ 2946400 h 2960914"/>
              <a:gd name="connsiteX7" fmla="*/ 3251200 w 6981371"/>
              <a:gd name="connsiteY7" fmla="*/ 2148114 h 2960914"/>
              <a:gd name="connsiteX8" fmla="*/ 6981371 w 6981371"/>
              <a:gd name="connsiteY8" fmla="*/ 2148114 h 2960914"/>
              <a:gd name="connsiteX9" fmla="*/ 6937829 w 6981371"/>
              <a:gd name="connsiteY9" fmla="*/ 566057 h 2960914"/>
              <a:gd name="connsiteX10" fmla="*/ 4659086 w 6981371"/>
              <a:gd name="connsiteY10" fmla="*/ 0 h 2960914"/>
              <a:gd name="connsiteX11" fmla="*/ 2554514 w 6981371"/>
              <a:gd name="connsiteY11" fmla="*/ 29028 h 296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81371" h="2960914">
                <a:moveTo>
                  <a:pt x="2554514" y="29028"/>
                </a:moveTo>
                <a:lnTo>
                  <a:pt x="435429" y="566057"/>
                </a:lnTo>
                <a:lnTo>
                  <a:pt x="0" y="1088571"/>
                </a:lnTo>
                <a:lnTo>
                  <a:pt x="0" y="2685143"/>
                </a:lnTo>
                <a:lnTo>
                  <a:pt x="2525486" y="2685143"/>
                </a:lnTo>
                <a:lnTo>
                  <a:pt x="2525486" y="2960914"/>
                </a:lnTo>
                <a:lnTo>
                  <a:pt x="3251200" y="2946400"/>
                </a:lnTo>
                <a:lnTo>
                  <a:pt x="3251200" y="2148114"/>
                </a:lnTo>
                <a:lnTo>
                  <a:pt x="6981371" y="2148114"/>
                </a:lnTo>
                <a:lnTo>
                  <a:pt x="6937829" y="566057"/>
                </a:lnTo>
                <a:lnTo>
                  <a:pt x="4659086" y="0"/>
                </a:lnTo>
                <a:lnTo>
                  <a:pt x="2554514" y="29028"/>
                </a:lnTo>
                <a:close/>
              </a:path>
            </a:pathLst>
          </a:custGeom>
          <a:solidFill>
            <a:srgbClr val="00B0F0">
              <a:alpha val="43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Parallelogram 90"/>
          <p:cNvSpPr/>
          <p:nvPr/>
        </p:nvSpPr>
        <p:spPr>
          <a:xfrm>
            <a:off x="5280212" y="3538820"/>
            <a:ext cx="4778188" cy="1701789"/>
          </a:xfrm>
          <a:prstGeom prst="parallelogram">
            <a:avLst>
              <a:gd name="adj" fmla="val 112876"/>
            </a:avLst>
          </a:prstGeom>
          <a:solidFill>
            <a:srgbClr val="D81E1C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108388" y="3291672"/>
            <a:ext cx="4944710" cy="516123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8100000" sx="104000" sy="104000" algn="tr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>
            <a:bevelT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7533118" y="1217850"/>
            <a:ext cx="4700781" cy="516123"/>
            <a:chOff x="7513517" y="1433182"/>
            <a:chExt cx="4700781" cy="516123"/>
          </a:xfrm>
          <a:effectLst>
            <a:outerShdw blurRad="50800" dist="38100" dir="10800000" sx="102000" sy="102000" algn="r" rotWithShape="0">
              <a:prstClr val="black">
                <a:alpha val="31000"/>
              </a:prstClr>
            </a:outerShdw>
          </a:effectLst>
        </p:grpSpPr>
        <p:sp>
          <p:nvSpPr>
            <p:cNvPr id="13" name="Rounded Rectangle 12"/>
            <p:cNvSpPr/>
            <p:nvPr/>
          </p:nvSpPr>
          <p:spPr>
            <a:xfrm>
              <a:off x="7513517" y="1433182"/>
              <a:ext cx="3838734" cy="51612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scene3d>
              <a:camera prst="orthographicFront"/>
              <a:lightRig rig="threePt" dir="t"/>
            </a:scene3d>
            <a:sp3d>
              <a:bevelT w="6350"/>
              <a:bevelB w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7547598" y="1498065"/>
                  <a:ext cx="4666700" cy="405624"/>
                </a:xfrm>
                <a:prstGeom prst="rect">
                  <a:avLst/>
                </a:prstGeom>
                <a:noFill/>
                <a:scene3d>
                  <a:camera prst="orthographicFront"/>
                  <a:lightRig rig="threePt" dir="t"/>
                </a:scene3d>
                <a:sp3d>
                  <a:bevelT w="6350"/>
                  <a:bevelB w="19050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 smtClean="0"/>
                    <a:t>L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𝑎𝑝𝑤</m:t>
                      </m:r>
                      <m:r>
                        <a:rPr lang="en-US" b="0" i="1" smtClean="0">
                          <a:latin typeface="Cambria Math" charset="0"/>
                        </a:rPr>
                        <m:t> 1: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𝐾𝑆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𝑒𝑥𝑡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𝐷𝐹𝑇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 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𝐷𝐹𝑇</m:t>
                          </m:r>
                        </m:sup>
                      </m:sSubSup>
                    </m:oMath>
                  </a14:m>
                  <a:endParaRPr lang="en-US" b="0" dirty="0" smtClean="0"/>
                </a:p>
              </p:txBody>
            </p:sp>
          </mc:Choice>
          <mc:Fallback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7598" y="1498065"/>
                  <a:ext cx="4666700" cy="4056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779" t="-74648" b="-971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ounded Rectangle 3"/>
          <p:cNvSpPr/>
          <p:nvPr/>
        </p:nvSpPr>
        <p:spPr>
          <a:xfrm>
            <a:off x="766482" y="1219642"/>
            <a:ext cx="3913094" cy="516123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0800000" sx="102000" sy="102000" algn="r" rotWithShape="0">
              <a:prstClr val="black">
                <a:alpha val="31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 w="6350"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766482" y="1299955"/>
                <a:ext cx="4128249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Mixer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𝑣𝑎𝑙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𝑐𝑜𝑟𝑒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82" y="1299955"/>
                <a:ext cx="4128249" cy="374270"/>
              </a:xfrm>
              <a:prstGeom prst="rect">
                <a:avLst/>
              </a:prstGeom>
              <a:blipFill rotWithShape="0">
                <a:blip r:embed="rId3"/>
                <a:stretch>
                  <a:fillRect l="-1329"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4679576" y="171825"/>
            <a:ext cx="3258099" cy="516123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0800000" sx="102000" sy="102000" algn="r" rotWithShape="0">
              <a:prstClr val="black">
                <a:alpha val="31000"/>
              </a:prstClr>
            </a:outerShdw>
          </a:effectLst>
          <a:scene3d>
            <a:camera prst="orthographicFront"/>
            <a:lightRig rig="threePt" dir="t"/>
          </a:scene3d>
          <a:sp3d>
            <a:bevelT w="6350"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775251" y="247145"/>
                <a:ext cx="3379124" cy="369332"/>
              </a:xfrm>
              <a:prstGeom prst="rect">
                <a:avLst/>
              </a:prstGeom>
              <a:noFill/>
              <a:effectLst>
                <a:outerShdw blurRad="50800" dist="38100" dir="8100000" sx="104000" sy="104000" algn="tr" rotWithShape="0">
                  <a:prstClr val="black">
                    <a:alpha val="25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L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𝑎𝑝𝑤</m:t>
                    </m:r>
                    <m:r>
                      <a:rPr lang="en-US" b="0" i="1" smtClean="0">
                        <a:latin typeface="Cambria Math" charset="0"/>
                      </a:rPr>
                      <m:t> 0: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𝑒𝑥𝑡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KS</m:t>
                        </m:r>
                      </m:sub>
                    </m:sSub>
                    <m:d>
                      <m:d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r</m:t>
                        </m:r>
                      </m:e>
                    </m:d>
                  </m:oMath>
                </a14:m>
                <a:endParaRPr lang="en-US" b="0" dirty="0" smtClean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251" y="247145"/>
                <a:ext cx="3379124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68750" b="-72500"/>
                </a:stretch>
              </a:blipFill>
              <a:effectLst>
                <a:outerShdw blurRad="50800" dist="38100" dir="8100000" sx="104000" sy="104000" algn="tr" rotWithShape="0">
                  <a:prstClr val="black">
                    <a:alpha val="25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7171879" y="3325206"/>
                <a:ext cx="5141846" cy="405624"/>
              </a:xfrm>
              <a:prstGeom prst="rect">
                <a:avLst/>
              </a:prstGeom>
              <a:noFill/>
              <a:effectLst>
                <a:outerShdw blurRad="50800" dist="38100" dir="10800000" sx="102000" sy="102000" algn="r" rotWithShape="0">
                  <a:prstClr val="black">
                    <a:alpha val="31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"/>
                <a:bevelB w="19050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Dmft 1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𝐷𝑀𝐹𝑇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𝐷𝐹𝑇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𝐷𝐹𝑇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𝐷𝑀𝐹𝑇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𝜔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b="0" dirty="0" smtClean="0"/>
                  <a:t> </a:t>
                </a: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879" y="3325206"/>
                <a:ext cx="5141846" cy="405624"/>
              </a:xfrm>
              <a:prstGeom prst="rect">
                <a:avLst/>
              </a:prstGeom>
              <a:blipFill rotWithShape="0">
                <a:blip r:embed="rId5"/>
                <a:stretch>
                  <a:fillRect t="-7692" b="-49451"/>
                </a:stretch>
              </a:blipFill>
              <a:effectLst>
                <a:outerShdw blurRad="50800" dist="38100" dir="10800000" sx="102000" sy="102000" algn="r" rotWithShape="0">
                  <a:prstClr val="black">
                    <a:alpha val="31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759349" y="2059986"/>
            <a:ext cx="3782534" cy="516123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0800000" sx="102000" sy="102000" algn="r" rotWithShape="0">
              <a:prstClr val="black">
                <a:alpha val="31000"/>
              </a:prstClr>
            </a:outerShdw>
          </a:effectLst>
          <a:scene3d>
            <a:camera prst="orthographicFront"/>
            <a:lightRig rig="threePt" dir="t"/>
          </a:scene3d>
          <a:sp3d>
            <a:bevelT w="6350"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759348" y="2160482"/>
                <a:ext cx="3782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core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𝑒𝑥𝑡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𝑐𝑜𝑟𝑒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𝑐𝑜𝑟𝑒</m:t>
                        </m:r>
                      </m:sub>
                    </m:sSub>
                  </m:oMath>
                </a14:m>
                <a:endParaRPr lang="en-US" b="0" dirty="0" smtClean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48" y="2160482"/>
                <a:ext cx="378253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45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/>
          <p:cNvGrpSpPr/>
          <p:nvPr/>
        </p:nvGrpSpPr>
        <p:grpSpPr>
          <a:xfrm>
            <a:off x="8113753" y="2048364"/>
            <a:ext cx="3806205" cy="516123"/>
            <a:chOff x="7735685" y="2306786"/>
            <a:chExt cx="3806205" cy="516123"/>
          </a:xfrm>
          <a:effectLst>
            <a:outerShdw blurRad="50800" dist="38100" dir="10800000" sx="102000" sy="102000" algn="r" rotWithShape="0">
              <a:prstClr val="black">
                <a:alpha val="31000"/>
              </a:prstClr>
            </a:outerShdw>
          </a:effectLst>
        </p:grpSpPr>
        <p:sp>
          <p:nvSpPr>
            <p:cNvPr id="23" name="Rounded Rectangle 22"/>
            <p:cNvSpPr/>
            <p:nvPr/>
          </p:nvSpPr>
          <p:spPr>
            <a:xfrm>
              <a:off x="7735685" y="2306786"/>
              <a:ext cx="3258099" cy="516123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  <a:scene3d>
              <a:camera prst="orthographicFront"/>
              <a:lightRig rig="threePt" dir="t"/>
            </a:scene3d>
            <a:sp3d>
              <a:bevelT w="6350"/>
              <a:bevelB w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8162766" y="2373392"/>
                  <a:ext cx="3379124" cy="369332"/>
                </a:xfrm>
                <a:prstGeom prst="rect">
                  <a:avLst/>
                </a:prstGeom>
                <a:noFill/>
                <a:scene3d>
                  <a:camera prst="orthographicFront"/>
                  <a:lightRig rig="threePt" dir="t"/>
                </a:scene3d>
                <a:sp3d>
                  <a:bevelT w="6350"/>
                  <a:bevelB w="19050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L</a:t>
                  </a:r>
                  <a:r>
                    <a:rPr lang="en-US" b="0" dirty="0" smtClean="0"/>
                    <a:t>apwso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latin typeface="Cambria Math" charset="0"/>
                        </a:rPr>
                        <m:t>𝑎𝑑𝑑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𝑠𝑝𝑖𝑛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𝑜𝑟𝑏𝑖𝑡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</a14:m>
                  <a:endParaRPr lang="en-US" b="0" dirty="0" smtClean="0"/>
                </a:p>
              </p:txBody>
            </p:sp>
          </mc:Choice>
          <mc:Fallback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2766" y="2373392"/>
                  <a:ext cx="337912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073" t="-84848" b="-10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Rounded Rectangle 25"/>
          <p:cNvSpPr/>
          <p:nvPr/>
        </p:nvSpPr>
        <p:spPr>
          <a:xfrm>
            <a:off x="4541883" y="5263446"/>
            <a:ext cx="3845861" cy="516123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0800000" sx="102000" sy="102000" algn="r" rotWithShape="0">
              <a:prstClr val="black">
                <a:alpha val="31000"/>
              </a:prstClr>
            </a:outerShdw>
          </a:effectLst>
          <a:scene3d>
            <a:camera prst="orthographicFront"/>
            <a:lightRig rig="threePt" dir="t"/>
          </a:scene3d>
          <a:sp3d>
            <a:bevelT w="6350"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4672887" y="5333974"/>
                <a:ext cx="4518214" cy="673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CTQMC: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𝑖𝑚𝑝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𝐷𝑀𝐹𝑇</m:t>
                        </m:r>
                      </m:sup>
                    </m:sSup>
                  </m:oMath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887" y="5333974"/>
                <a:ext cx="4518214" cy="673389"/>
              </a:xfrm>
              <a:prstGeom prst="rect">
                <a:avLst/>
              </a:prstGeom>
              <a:blipFill rotWithShape="0">
                <a:blip r:embed="rId8"/>
                <a:stretch>
                  <a:fillRect l="-1215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ounded Rectangle 30"/>
          <p:cNvSpPr/>
          <p:nvPr/>
        </p:nvSpPr>
        <p:spPr>
          <a:xfrm>
            <a:off x="417430" y="3338676"/>
            <a:ext cx="4827898" cy="516123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0800000" sx="102000" sy="102000" algn="r" rotWithShape="0">
              <a:prstClr val="black">
                <a:alpha val="31000"/>
              </a:prstClr>
            </a:outerShdw>
          </a:effectLst>
          <a:scene3d>
            <a:camera prst="orthographicFront"/>
            <a:lightRig rig="threePt" dir="t"/>
          </a:scene3d>
          <a:sp3d>
            <a:bevelT w="6350"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634720" y="3414892"/>
                <a:ext cx="4862782" cy="405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Dmft 2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𝐷𝑀𝐹𝑇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𝐷𝐹𝑇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𝐷𝐹𝑇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𝑣𝑎𝑙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b="0" dirty="0" smtClean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20" y="3414892"/>
                <a:ext cx="4862782" cy="405624"/>
              </a:xfrm>
              <a:prstGeom prst="rect">
                <a:avLst/>
              </a:prstGeom>
              <a:blipFill rotWithShape="0">
                <a:blip r:embed="rId9"/>
                <a:stretch>
                  <a:fillRect l="-1003" t="-83582" b="-10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>
            <a:endCxn id="105" idx="9"/>
          </p:cNvCxnSpPr>
          <p:nvPr/>
        </p:nvCxnSpPr>
        <p:spPr>
          <a:xfrm>
            <a:off x="7533118" y="687948"/>
            <a:ext cx="2015432" cy="524480"/>
          </a:xfrm>
          <a:prstGeom prst="straightConnector1">
            <a:avLst/>
          </a:prstGeom>
          <a:ln w="57150">
            <a:solidFill>
              <a:srgbClr val="0065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650615" y="2605138"/>
            <a:ext cx="0" cy="779360"/>
          </a:xfrm>
          <a:prstGeom prst="straightConnector1">
            <a:avLst/>
          </a:prstGeom>
          <a:ln w="57150">
            <a:solidFill>
              <a:srgbClr val="0065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8113753" y="3807795"/>
            <a:ext cx="1618096" cy="14556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9626680" y="2576109"/>
            <a:ext cx="0" cy="693028"/>
          </a:xfrm>
          <a:prstGeom prst="straightConnector1">
            <a:avLst/>
          </a:prstGeom>
          <a:ln w="57150">
            <a:solidFill>
              <a:srgbClr val="0065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6" idx="1"/>
          </p:cNvCxnSpPr>
          <p:nvPr/>
        </p:nvCxnSpPr>
        <p:spPr>
          <a:xfrm flipH="1" flipV="1">
            <a:off x="2614611" y="3865094"/>
            <a:ext cx="1927272" cy="16564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05" idx="1"/>
          </p:cNvCxnSpPr>
          <p:nvPr/>
        </p:nvCxnSpPr>
        <p:spPr>
          <a:xfrm flipV="1">
            <a:off x="3090226" y="713369"/>
            <a:ext cx="2047952" cy="499059"/>
          </a:xfrm>
          <a:prstGeom prst="straightConnector1">
            <a:avLst/>
          </a:prstGeom>
          <a:ln w="57150">
            <a:solidFill>
              <a:srgbClr val="0065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2650616" y="1761533"/>
            <a:ext cx="7133" cy="318527"/>
          </a:xfrm>
          <a:prstGeom prst="straightConnector1">
            <a:avLst/>
          </a:prstGeom>
          <a:ln w="57150">
            <a:solidFill>
              <a:srgbClr val="0065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9591237" y="1748264"/>
            <a:ext cx="1" cy="326013"/>
          </a:xfrm>
          <a:prstGeom prst="straightConnector1">
            <a:avLst/>
          </a:prstGeom>
          <a:ln w="57150">
            <a:solidFill>
              <a:srgbClr val="0065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5280211" y="3626297"/>
            <a:ext cx="1809962" cy="16371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105" idx="8"/>
          </p:cNvCxnSpPr>
          <p:nvPr/>
        </p:nvCxnSpPr>
        <p:spPr>
          <a:xfrm flipH="1">
            <a:off x="5245330" y="2798959"/>
            <a:ext cx="4346467" cy="845491"/>
          </a:xfrm>
          <a:prstGeom prst="bentConnector3">
            <a:avLst>
              <a:gd name="adj1" fmla="val 84235"/>
            </a:avLst>
          </a:prstGeom>
          <a:ln w="50800">
            <a:solidFill>
              <a:srgbClr val="0065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6397366" y="4217820"/>
            <a:ext cx="2255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</a:t>
            </a:r>
            <a:r>
              <a:rPr lang="en-US" sz="2000" dirty="0" smtClean="0"/>
              <a:t>mpurity </a:t>
            </a:r>
            <a:r>
              <a:rPr lang="en-US" sz="2000" dirty="0"/>
              <a:t>s</a:t>
            </a:r>
            <a:r>
              <a:rPr lang="en-US" sz="2000" dirty="0" smtClean="0"/>
              <a:t>olver                 </a:t>
            </a:r>
            <a:r>
              <a:rPr lang="en-US" sz="2000" dirty="0"/>
              <a:t>l</a:t>
            </a:r>
            <a:r>
              <a:rPr lang="en-US" sz="2000" dirty="0" smtClean="0"/>
              <a:t>oop </a:t>
            </a:r>
            <a:endParaRPr lang="en-US" sz="2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4863221" y="1573862"/>
            <a:ext cx="2487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</a:t>
            </a:r>
            <a:r>
              <a:rPr lang="en-US" sz="2000" dirty="0" smtClean="0"/>
              <a:t>harge self consistency Loop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797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" t="1037" r="6143"/>
          <a:stretch/>
        </p:blipFill>
        <p:spPr>
          <a:xfrm>
            <a:off x="1662545" y="648393"/>
            <a:ext cx="4705004" cy="424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744" y="648393"/>
            <a:ext cx="4031167" cy="42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4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591"/>
          <a:stretch/>
        </p:blipFill>
        <p:spPr>
          <a:xfrm>
            <a:off x="1737360" y="547604"/>
            <a:ext cx="7595415" cy="377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" t="15185" r="9575" b="6226"/>
          <a:stretch/>
        </p:blipFill>
        <p:spPr>
          <a:xfrm>
            <a:off x="723207" y="299258"/>
            <a:ext cx="4946073" cy="551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827" y="299258"/>
            <a:ext cx="4556761" cy="539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4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3780"/>
          <a:stretch/>
        </p:blipFill>
        <p:spPr>
          <a:xfrm>
            <a:off x="3233653" y="649942"/>
            <a:ext cx="4380807" cy="59571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15047" y="822960"/>
            <a:ext cx="274320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039985" y="789709"/>
            <a:ext cx="232757" cy="99753"/>
          </a:xfrm>
          <a:custGeom>
            <a:avLst/>
            <a:gdLst>
              <a:gd name="connsiteX0" fmla="*/ 0 w 232757"/>
              <a:gd name="connsiteY0" fmla="*/ 0 h 99753"/>
              <a:gd name="connsiteX1" fmla="*/ 232757 w 232757"/>
              <a:gd name="connsiteY1" fmla="*/ 41564 h 99753"/>
              <a:gd name="connsiteX2" fmla="*/ 33251 w 232757"/>
              <a:gd name="connsiteY2" fmla="*/ 99753 h 99753"/>
              <a:gd name="connsiteX3" fmla="*/ 0 w 232757"/>
              <a:gd name="connsiteY3" fmla="*/ 0 h 99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757" h="99753">
                <a:moveTo>
                  <a:pt x="0" y="0"/>
                </a:moveTo>
                <a:lnTo>
                  <a:pt x="232757" y="41564"/>
                </a:lnTo>
                <a:lnTo>
                  <a:pt x="33251" y="997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15047" y="789709"/>
            <a:ext cx="62856" cy="637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56048" y="4983480"/>
            <a:ext cx="2459736" cy="24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73952" y="4535424"/>
            <a:ext cx="941832" cy="694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015047" y="4882896"/>
            <a:ext cx="274320" cy="2240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93125"/>
          <a:stretch/>
        </p:blipFill>
        <p:spPr>
          <a:xfrm>
            <a:off x="1047404" y="514688"/>
            <a:ext cx="838200" cy="59571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5" t="6439" r="12935"/>
          <a:stretch/>
        </p:blipFill>
        <p:spPr>
          <a:xfrm>
            <a:off x="4854631" y="382385"/>
            <a:ext cx="5907669" cy="6341061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7101" r="32009"/>
          <a:stretch/>
        </p:blipFill>
        <p:spPr>
          <a:xfrm>
            <a:off x="1767840" y="514688"/>
            <a:ext cx="3144981" cy="62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2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941508" y="1941754"/>
            <a:ext cx="8632795" cy="1969058"/>
            <a:chOff x="387028" y="1987474"/>
            <a:chExt cx="8632795" cy="1969058"/>
          </a:xfrm>
        </p:grpSpPr>
        <p:grpSp>
          <p:nvGrpSpPr>
            <p:cNvPr id="24" name="Group 23"/>
            <p:cNvGrpSpPr/>
            <p:nvPr/>
          </p:nvGrpSpPr>
          <p:grpSpPr>
            <a:xfrm>
              <a:off x="387028" y="1987474"/>
              <a:ext cx="8632795" cy="1969058"/>
              <a:chOff x="402135" y="2801420"/>
              <a:chExt cx="8632795" cy="1969058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4942797" y="2801420"/>
                <a:ext cx="4003244" cy="196905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402135" y="2801420"/>
                <a:ext cx="8632795" cy="1969057"/>
                <a:chOff x="402135" y="2801420"/>
                <a:chExt cx="8632795" cy="1969057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02135" y="2801420"/>
                  <a:ext cx="4112754" cy="1969057"/>
                </a:xfrm>
                <a:prstGeom prst="round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75000"/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8" name="Group 37"/>
                <p:cNvGrpSpPr/>
                <p:nvPr/>
              </p:nvGrpSpPr>
              <p:grpSpPr>
                <a:xfrm>
                  <a:off x="472307" y="3337157"/>
                  <a:ext cx="8562623" cy="1312523"/>
                  <a:chOff x="472307" y="3176161"/>
                  <a:chExt cx="8562623" cy="1312523"/>
                </a:xfrm>
              </p:grpSpPr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901036" y="3216975"/>
                    <a:ext cx="2973971" cy="732037"/>
                    <a:chOff x="899266" y="4396224"/>
                    <a:chExt cx="2973971" cy="732037"/>
                  </a:xfrm>
                </p:grpSpPr>
                <p:cxnSp>
                  <p:nvCxnSpPr>
                    <p:cNvPr id="48" name="Straight Connector 47"/>
                    <p:cNvCxnSpPr/>
                    <p:nvPr/>
                  </p:nvCxnSpPr>
                  <p:spPr>
                    <a:xfrm flipV="1">
                      <a:off x="899266" y="5119317"/>
                      <a:ext cx="885444" cy="8944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/>
                    <p:cNvCxnSpPr/>
                    <p:nvPr/>
                  </p:nvCxnSpPr>
                  <p:spPr>
                    <a:xfrm flipV="1">
                      <a:off x="1929582" y="5110373"/>
                      <a:ext cx="885444" cy="8944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/>
                    <p:cNvCxnSpPr/>
                    <p:nvPr/>
                  </p:nvCxnSpPr>
                  <p:spPr>
                    <a:xfrm flipV="1">
                      <a:off x="2987793" y="5111068"/>
                      <a:ext cx="885444" cy="8944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/>
                    <p:cNvCxnSpPr/>
                    <p:nvPr/>
                  </p:nvCxnSpPr>
                  <p:spPr>
                    <a:xfrm flipV="1">
                      <a:off x="1385422" y="4396224"/>
                      <a:ext cx="885444" cy="8944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/>
                    <p:cNvCxnSpPr/>
                    <p:nvPr/>
                  </p:nvCxnSpPr>
                  <p:spPr>
                    <a:xfrm flipV="1">
                      <a:off x="2561188" y="4405168"/>
                      <a:ext cx="885444" cy="8944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5357612" y="3176161"/>
                    <a:ext cx="3122830" cy="762596"/>
                    <a:chOff x="4472168" y="4347509"/>
                    <a:chExt cx="3122830" cy="762596"/>
                  </a:xfrm>
                </p:grpSpPr>
                <p:cxnSp>
                  <p:nvCxnSpPr>
                    <p:cNvPr id="43" name="Straight Connector 42"/>
                    <p:cNvCxnSpPr/>
                    <p:nvPr/>
                  </p:nvCxnSpPr>
                  <p:spPr>
                    <a:xfrm flipV="1">
                      <a:off x="4472168" y="5101161"/>
                      <a:ext cx="885444" cy="8944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/>
                    <p:cNvCxnSpPr/>
                    <p:nvPr/>
                  </p:nvCxnSpPr>
                  <p:spPr>
                    <a:xfrm flipV="1">
                      <a:off x="5591215" y="5092217"/>
                      <a:ext cx="885444" cy="8944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/>
                    <p:cNvCxnSpPr/>
                    <p:nvPr/>
                  </p:nvCxnSpPr>
                  <p:spPr>
                    <a:xfrm flipV="1">
                      <a:off x="6709554" y="5083273"/>
                      <a:ext cx="885444" cy="8944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/>
                    <p:cNvCxnSpPr/>
                    <p:nvPr/>
                  </p:nvCxnSpPr>
                  <p:spPr>
                    <a:xfrm flipV="1">
                      <a:off x="5032523" y="4373994"/>
                      <a:ext cx="885444" cy="8944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/>
                    <p:cNvCxnSpPr/>
                    <p:nvPr/>
                  </p:nvCxnSpPr>
                  <p:spPr>
                    <a:xfrm flipV="1">
                      <a:off x="6384465" y="4347509"/>
                      <a:ext cx="885444" cy="8944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72307" y="4150130"/>
                    <a:ext cx="401703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Chalkboard"/>
                        <a:cs typeface="Chalkboard"/>
                      </a:rPr>
                      <a:t> </a:t>
                    </a:r>
                    <a:r>
                      <a:rPr lang="en-US" sz="1600" dirty="0" smtClean="0">
                        <a:latin typeface="Chalkboard"/>
                        <a:cs typeface="Chalkboard"/>
                      </a:rPr>
                      <a:t>       </a:t>
                    </a:r>
                    <a:r>
                      <a:rPr lang="en-US" sz="1600" u="sng" dirty="0">
                        <a:latin typeface="Chalkboard"/>
                        <a:cs typeface="Chalkboard"/>
                      </a:rPr>
                      <a:t>(“ Low </a:t>
                    </a:r>
                    <a:r>
                      <a:rPr lang="en-US" sz="1600" u="sng" dirty="0" smtClean="0">
                        <a:latin typeface="Chalkboard"/>
                        <a:cs typeface="Chalkboard"/>
                      </a:rPr>
                      <a:t>to Intermediate </a:t>
                    </a:r>
                    <a:r>
                      <a:rPr lang="en-US" sz="1600" u="sng" dirty="0">
                        <a:latin typeface="Chalkboard"/>
                        <a:cs typeface="Chalkboard"/>
                      </a:rPr>
                      <a:t>Spin”) </a:t>
                    </a: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5384887" y="4140555"/>
                    <a:ext cx="365004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 smtClean="0">
                        <a:solidFill>
                          <a:srgbClr val="000000"/>
                        </a:solidFill>
                        <a:latin typeface="Chalkboard"/>
                        <a:cs typeface="Chalkboard"/>
                      </a:rPr>
                      <a:t>       </a:t>
                    </a:r>
                    <a:r>
                      <a:rPr lang="en-US" sz="1600" u="sng" dirty="0" smtClean="0">
                        <a:solidFill>
                          <a:srgbClr val="000000"/>
                        </a:solidFill>
                        <a:latin typeface="Chalkboard"/>
                        <a:cs typeface="Chalkboard"/>
                      </a:rPr>
                      <a:t>(</a:t>
                    </a:r>
                    <a:r>
                      <a:rPr lang="en-US" sz="1600" u="sng" dirty="0">
                        <a:solidFill>
                          <a:srgbClr val="000000"/>
                        </a:solidFill>
                        <a:latin typeface="Chalkboard"/>
                        <a:cs typeface="Chalkboard"/>
                      </a:rPr>
                      <a:t>“ Low to High Spin”) </a:t>
                    </a:r>
                  </a:p>
                </p:txBody>
              </p:sp>
            </p:grpSp>
          </p:grpSp>
        </p:grpSp>
        <p:cxnSp>
          <p:nvCxnSpPr>
            <p:cNvPr id="25" name="Straight Arrow Connector 24"/>
            <p:cNvCxnSpPr/>
            <p:nvPr/>
          </p:nvCxnSpPr>
          <p:spPr>
            <a:xfrm>
              <a:off x="7858956" y="2837203"/>
              <a:ext cx="0" cy="421772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8024639" y="2841030"/>
              <a:ext cx="0" cy="426889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5902860" y="2864035"/>
              <a:ext cx="0" cy="421772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6819680" y="2834087"/>
              <a:ext cx="0" cy="421772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1439967" y="2841030"/>
              <a:ext cx="0" cy="421772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2488487" y="2841030"/>
              <a:ext cx="0" cy="421772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1328651" y="2834087"/>
              <a:ext cx="0" cy="426889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2344713" y="2828970"/>
              <a:ext cx="0" cy="426889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6952227" y="2828970"/>
              <a:ext cx="0" cy="426889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5717264" y="2828970"/>
              <a:ext cx="0" cy="426889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52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644652" y="1005840"/>
            <a:ext cx="4796028" cy="4131274"/>
            <a:chOff x="644652" y="1005840"/>
            <a:chExt cx="4796028" cy="413127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91" t="2283" r="29454"/>
            <a:stretch/>
          </p:blipFill>
          <p:spPr>
            <a:xfrm>
              <a:off x="1371600" y="1005840"/>
              <a:ext cx="4069080" cy="4131274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1458468" y="2737677"/>
              <a:ext cx="850392" cy="1874520"/>
            </a:xfrm>
            <a:prstGeom prst="straightConnector1">
              <a:avLst/>
            </a:prstGeom>
            <a:ln w="317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44652" y="3505660"/>
              <a:ext cx="996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5.16 Ang</a:t>
              </a:r>
              <a:endParaRPr lang="en-US" sz="16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44640" y="1075276"/>
            <a:ext cx="4346448" cy="3688748"/>
            <a:chOff x="6251448" y="1227103"/>
            <a:chExt cx="4346448" cy="36887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91" t="2283" r="29454"/>
            <a:stretch/>
          </p:blipFill>
          <p:spPr>
            <a:xfrm>
              <a:off x="6964680" y="1227103"/>
              <a:ext cx="3633216" cy="368874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6964680" y="2731008"/>
              <a:ext cx="850392" cy="1874520"/>
            </a:xfrm>
            <a:prstGeom prst="straightConnector1">
              <a:avLst/>
            </a:prstGeom>
            <a:ln w="317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251448" y="3657487"/>
              <a:ext cx="996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4.82 Ang</a:t>
              </a:r>
              <a:endParaRPr lang="en-US" sz="1600" dirty="0"/>
            </a:p>
          </p:txBody>
        </p:sp>
      </p:grpSp>
      <p:sp>
        <p:nvSpPr>
          <p:cNvPr id="12" name="Right Arrow 11"/>
          <p:cNvSpPr/>
          <p:nvPr/>
        </p:nvSpPr>
        <p:spPr>
          <a:xfrm>
            <a:off x="5210556" y="2774483"/>
            <a:ext cx="1664208" cy="535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2901696" y="5137114"/>
                <a:ext cx="20939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000" dirty="0" smtClean="0"/>
                  <a:t>-Cerium</a:t>
                </a:r>
                <a:endParaRPr lang="en-US" sz="20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696" y="5137114"/>
                <a:ext cx="2093976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8412480" y="5137114"/>
                <a:ext cx="20939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2000" dirty="0" smtClean="0"/>
                  <a:t>-Cerium</a:t>
                </a:r>
                <a:endParaRPr lang="en-US" sz="20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480" y="5137114"/>
                <a:ext cx="2093976" cy="400110"/>
              </a:xfrm>
              <a:prstGeom prst="rect">
                <a:avLst/>
              </a:prstGeom>
              <a:blipFill rotWithShape="0">
                <a:blip r:embed="rId4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440680" y="2588898"/>
            <a:ext cx="119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Volume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440680" y="3170099"/>
            <a:ext cx="119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Collapse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77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40634</TotalTime>
  <Words>67</Words>
  <Application>Microsoft Macintosh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Cambria Math</vt:lpstr>
      <vt:lpstr>Chalkboard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29</cp:revision>
  <cp:lastPrinted>2016-11-30T00:43:13Z</cp:lastPrinted>
  <dcterms:created xsi:type="dcterms:W3CDTF">2016-11-09T21:00:19Z</dcterms:created>
  <dcterms:modified xsi:type="dcterms:W3CDTF">2016-12-08T02:14:49Z</dcterms:modified>
</cp:coreProperties>
</file>